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1" r:id="rId4"/>
    <p:sldId id="287" r:id="rId5"/>
    <p:sldId id="288" r:id="rId6"/>
    <p:sldId id="265" r:id="rId7"/>
    <p:sldId id="266" r:id="rId8"/>
    <p:sldId id="267" r:id="rId9"/>
    <p:sldId id="262" r:id="rId10"/>
    <p:sldId id="263" r:id="rId11"/>
    <p:sldId id="258" r:id="rId12"/>
    <p:sldId id="268" r:id="rId13"/>
    <p:sldId id="293" r:id="rId14"/>
    <p:sldId id="289" r:id="rId15"/>
    <p:sldId id="270" r:id="rId16"/>
    <p:sldId id="284" r:id="rId17"/>
    <p:sldId id="290" r:id="rId18"/>
    <p:sldId id="285" r:id="rId19"/>
    <p:sldId id="295" r:id="rId20"/>
    <p:sldId id="271" r:id="rId21"/>
    <p:sldId id="272" r:id="rId22"/>
    <p:sldId id="273" r:id="rId23"/>
    <p:sldId id="292" r:id="rId24"/>
    <p:sldId id="274" r:id="rId25"/>
    <p:sldId id="291" r:id="rId26"/>
    <p:sldId id="298" r:id="rId27"/>
    <p:sldId id="275" r:id="rId28"/>
    <p:sldId id="300" r:id="rId29"/>
    <p:sldId id="276" r:id="rId30"/>
    <p:sldId id="259" r:id="rId31"/>
    <p:sldId id="301" r:id="rId32"/>
    <p:sldId id="302" r:id="rId33"/>
    <p:sldId id="277" r:id="rId34"/>
    <p:sldId id="278" r:id="rId35"/>
    <p:sldId id="279" r:id="rId36"/>
    <p:sldId id="280" r:id="rId37"/>
    <p:sldId id="303" r:id="rId38"/>
    <p:sldId id="304" r:id="rId39"/>
    <p:sldId id="282" r:id="rId40"/>
    <p:sldId id="283" r:id="rId41"/>
    <p:sldId id="296" r:id="rId42"/>
  </p:sldIdLst>
  <p:sldSz cx="9144000" cy="6858000" type="screen4x3"/>
  <p:notesSz cx="6881813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7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9A0F0-6879-4CEC-A04D-0B3DAF5D0E8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CA76-5AF2-43B4-B31B-5C21B5C7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1851D4-6A14-4914-A6AF-96D9167C365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FCF5FB-F5F8-4A0E-AE27-36C8C38915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Bill of Rights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54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protect the rights of the community.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balance the rights of individuals.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rotect </a:t>
            </a:r>
            <a:r>
              <a:rPr lang="en-US" dirty="0">
                <a:solidFill>
                  <a:srgbClr val="FF0000"/>
                </a:solidFill>
              </a:rPr>
              <a:t>public </a:t>
            </a:r>
            <a:r>
              <a:rPr lang="en-US" dirty="0" smtClean="0">
                <a:solidFill>
                  <a:srgbClr val="FF0000"/>
                </a:solidFill>
              </a:rPr>
              <a:t>safety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one has the right to say or write anything that directly leads someone to commit a crime.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have the right to march in protest, but not to riot. </a:t>
            </a:r>
            <a:endParaRPr lang="en-US" dirty="0" smtClean="0"/>
          </a:p>
          <a:p>
            <a:r>
              <a:rPr lang="en-US" dirty="0" smtClean="0"/>
              <a:t>Communities </a:t>
            </a:r>
            <a:r>
              <a:rPr lang="en-US" dirty="0"/>
              <a:t>also have rights.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result, individual rights have to be balanced against the rights of the community.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these are in conflict the rights of the community come first.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limit civil liberties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u="sng" dirty="0"/>
              <a:t>Vocabulary (9</a:t>
            </a:r>
            <a:r>
              <a:rPr lang="en-US" b="1" u="sng" dirty="0" smtClean="0"/>
              <a:t>)</a:t>
            </a:r>
          </a:p>
          <a:p>
            <a:pPr marL="109728" indent="0">
              <a:buNone/>
            </a:pPr>
            <a:r>
              <a:rPr lang="en-US" dirty="0" smtClean="0"/>
              <a:t>1. accused</a:t>
            </a:r>
          </a:p>
          <a:p>
            <a:pPr marL="109728" indent="0">
              <a:buNone/>
            </a:pPr>
            <a:r>
              <a:rPr lang="en-US" dirty="0" smtClean="0"/>
              <a:t>2. probable cause</a:t>
            </a:r>
          </a:p>
          <a:p>
            <a:pPr marL="109728" indent="0">
              <a:buNone/>
            </a:pPr>
            <a:r>
              <a:rPr lang="en-US" dirty="0" smtClean="0"/>
              <a:t>3. search warrant</a:t>
            </a:r>
          </a:p>
          <a:p>
            <a:pPr marL="109728" indent="0">
              <a:buNone/>
            </a:pPr>
            <a:r>
              <a:rPr lang="en-US" dirty="0" smtClean="0"/>
              <a:t>4. indictment</a:t>
            </a:r>
          </a:p>
          <a:p>
            <a:pPr marL="109728" indent="0">
              <a:buNone/>
            </a:pPr>
            <a:r>
              <a:rPr lang="en-US" dirty="0" smtClean="0"/>
              <a:t>5. double jeopardy</a:t>
            </a:r>
          </a:p>
          <a:p>
            <a:pPr marL="109728" indent="0">
              <a:buNone/>
            </a:pPr>
            <a:r>
              <a:rPr lang="en-US" dirty="0" smtClean="0"/>
              <a:t>6. self-incrimination</a:t>
            </a:r>
          </a:p>
          <a:p>
            <a:pPr marL="109728" indent="0">
              <a:buNone/>
            </a:pPr>
            <a:r>
              <a:rPr lang="en-US" dirty="0" smtClean="0"/>
              <a:t>7. due process</a:t>
            </a:r>
          </a:p>
          <a:p>
            <a:pPr marL="109728" indent="0">
              <a:buNone/>
            </a:pPr>
            <a:r>
              <a:rPr lang="en-US" dirty="0" smtClean="0"/>
              <a:t>8. eminent domain</a:t>
            </a:r>
          </a:p>
          <a:p>
            <a:pPr marL="109728" indent="0">
              <a:buNone/>
            </a:pPr>
            <a:r>
              <a:rPr lang="en-US" dirty="0" smtClean="0"/>
              <a:t>9. bail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Lesson 2: Other Bill of Rights Protections</a:t>
            </a:r>
            <a:r>
              <a:rPr lang="en-US" sz="3200" dirty="0" smtClean="0"/>
              <a:t>						</a:t>
            </a:r>
            <a:r>
              <a:rPr lang="en-US" sz="2800" dirty="0" smtClean="0"/>
              <a:t>Pages134-139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9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important part of democracy is protecting the rights of people accused of crimes.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Fourth, Fifth, Sixth, and Eighth Amendments protect the rights of the </a:t>
            </a:r>
            <a:r>
              <a:rPr lang="en-US" b="1" dirty="0"/>
              <a:t>accused. </a:t>
            </a:r>
            <a:endParaRPr lang="en-US" b="1" dirty="0" smtClean="0"/>
          </a:p>
          <a:p>
            <a:r>
              <a:rPr lang="en-US" dirty="0" smtClean="0"/>
              <a:t>These</a:t>
            </a:r>
            <a:r>
              <a:rPr lang="en-US" dirty="0"/>
              <a:t> </a:t>
            </a:r>
            <a:r>
              <a:rPr lang="en-US" dirty="0" smtClean="0"/>
              <a:t>amendments </a:t>
            </a:r>
            <a:r>
              <a:rPr lang="en-US" dirty="0"/>
              <a:t>guarantee their right to fair legal treatment.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Rights of the </a:t>
            </a:r>
            <a:r>
              <a:rPr lang="en-US" dirty="0" smtClean="0">
                <a:solidFill>
                  <a:schemeClr val="tx1"/>
                </a:solidFill>
              </a:rPr>
              <a:t>Accused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8" t="44721" r="32015" b="8138"/>
          <a:stretch/>
        </p:blipFill>
        <p:spPr>
          <a:xfrm>
            <a:off x="1600200" y="1752600"/>
            <a:ext cx="5943600" cy="46227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98" t="22502" r="34372" b="54996"/>
          <a:stretch/>
        </p:blipFill>
        <p:spPr>
          <a:xfrm rot="5400000">
            <a:off x="3644152" y="-16714"/>
            <a:ext cx="139849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Fourth Amendment has to do with searches.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search and seizure without a </a:t>
            </a:r>
            <a:r>
              <a:rPr lang="en-US" dirty="0">
                <a:solidFill>
                  <a:srgbClr val="FF0000"/>
                </a:solidFill>
              </a:rPr>
              <a:t>search warrant. 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search warrant </a:t>
            </a:r>
            <a:r>
              <a:rPr lang="en-US" dirty="0"/>
              <a:t>is a court order. </a:t>
            </a:r>
          </a:p>
          <a:p>
            <a:pPr lvl="1"/>
            <a:r>
              <a:rPr lang="en-US" dirty="0"/>
              <a:t>It allows the police to search a suspect’s home, business, or other property and seize, or take, evidence. </a:t>
            </a:r>
          </a:p>
          <a:p>
            <a:pPr lvl="1"/>
            <a:r>
              <a:rPr lang="en-US" dirty="0"/>
              <a:t>To get a search warrant, </a:t>
            </a:r>
            <a:r>
              <a:rPr lang="en-US" dirty="0">
                <a:solidFill>
                  <a:srgbClr val="FF0000"/>
                </a:solidFill>
              </a:rPr>
              <a:t>the police must convince a judge that they have </a:t>
            </a:r>
            <a:r>
              <a:rPr lang="en-US" b="1" dirty="0">
                <a:solidFill>
                  <a:srgbClr val="FF0000"/>
                </a:solidFill>
              </a:rPr>
              <a:t>probable cause </a:t>
            </a:r>
            <a:r>
              <a:rPr lang="en-US" dirty="0">
                <a:solidFill>
                  <a:srgbClr val="FF0000"/>
                </a:solidFill>
              </a:rPr>
              <a:t>to suspect a person of a crime. </a:t>
            </a:r>
          </a:p>
          <a:p>
            <a:pPr lvl="2"/>
            <a:r>
              <a:rPr lang="en-US" dirty="0"/>
              <a:t>Probable cause means to have a valid reason.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ourth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The Fifth Amendment says: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Citizens have the right to due process of the law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one can </a:t>
            </a:r>
            <a:r>
              <a:rPr lang="en-US" dirty="0" smtClean="0">
                <a:solidFill>
                  <a:srgbClr val="FF0000"/>
                </a:solidFill>
              </a:rPr>
              <a:t>be charged for </a:t>
            </a:r>
            <a:r>
              <a:rPr lang="en-US" dirty="0">
                <a:solidFill>
                  <a:srgbClr val="FF0000"/>
                </a:solidFill>
              </a:rPr>
              <a:t>a serious crime without an </a:t>
            </a:r>
            <a:r>
              <a:rPr lang="en-US" dirty="0" smtClean="0">
                <a:solidFill>
                  <a:srgbClr val="FF0000"/>
                </a:solidFill>
              </a:rPr>
              <a:t>indictment </a:t>
            </a:r>
            <a:r>
              <a:rPr lang="en-US" dirty="0" smtClean="0"/>
              <a:t>(a formal </a:t>
            </a:r>
            <a:r>
              <a:rPr lang="en-US" dirty="0"/>
              <a:t>charge from a grand </a:t>
            </a:r>
            <a:r>
              <a:rPr lang="en-US" dirty="0" smtClean="0"/>
              <a:t>jury.)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is a group of citizens that looks at evidence to decide if a person may have carried out a </a:t>
            </a:r>
            <a:r>
              <a:rPr lang="en-US" dirty="0" smtClean="0"/>
              <a:t>crime.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one can put on trial twice for the same </a:t>
            </a:r>
            <a:r>
              <a:rPr lang="en-US" dirty="0" smtClean="0"/>
              <a:t>crime.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 double jeopardy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one can be forced to testify against himself or herself.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self-incrimination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Fifth Amendment</a:t>
            </a:r>
          </a:p>
        </p:txBody>
      </p:sp>
    </p:spTree>
    <p:extLst>
      <p:ext uri="{BB962C8B-B14F-4D97-AF65-F5344CB8AC3E}">
        <p14:creationId xmlns:p14="http://schemas.microsoft.com/office/powerpoint/2010/main" val="11772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Fifth Amendment protects many rights. </a:t>
            </a:r>
          </a:p>
          <a:p>
            <a:pPr lvl="1"/>
            <a:r>
              <a:rPr lang="en-US" dirty="0"/>
              <a:t>It protects every citizen’s right to due process of the law, for example. </a:t>
            </a:r>
          </a:p>
          <a:p>
            <a:pPr lvl="1"/>
            <a:r>
              <a:rPr lang="en-US" b="1" dirty="0"/>
              <a:t>Due process </a:t>
            </a:r>
            <a:r>
              <a:rPr lang="en-US" dirty="0"/>
              <a:t>refers to the legal steps that must be followed before the government can take away a person’s life, freedom, or property.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government has the power (eminent domain) to take away property to be used for the public if it pays for the property. </a:t>
            </a:r>
          </a:p>
          <a:p>
            <a:pPr lvl="1"/>
            <a:r>
              <a:rPr lang="en-US" dirty="0"/>
              <a:t>For example, the government cannot take a person’s house without paying a fair price it.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8" t="53139" r="32015" b="8137"/>
          <a:stretch/>
        </p:blipFill>
        <p:spPr>
          <a:xfrm rot="5400000">
            <a:off x="1816375" y="2268263"/>
            <a:ext cx="4711149" cy="3009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Miranda v. Arizona (1966)</a:t>
            </a:r>
          </a:p>
        </p:txBody>
      </p:sp>
    </p:spTree>
    <p:extLst>
      <p:ext uri="{BB962C8B-B14F-4D97-AF65-F5344CB8AC3E}">
        <p14:creationId xmlns:p14="http://schemas.microsoft.com/office/powerpoint/2010/main" val="18825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Miranda v. Arizona (1966)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15233" r="25021" b="8443"/>
          <a:stretch/>
        </p:blipFill>
        <p:spPr bwMode="auto">
          <a:xfrm>
            <a:off x="4114800" y="1046415"/>
            <a:ext cx="4886036" cy="57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1" y="1749055"/>
            <a:ext cx="3034393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4094904"/>
            <a:ext cx="356235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8" t="53139" r="32015" b="8137"/>
          <a:stretch/>
        </p:blipFill>
        <p:spPr>
          <a:xfrm rot="5400000">
            <a:off x="-505884" y="2182284"/>
            <a:ext cx="5334001" cy="34078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Miranda v. Arizona (1966)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84158"/>
              </p:ext>
            </p:extLst>
          </p:nvPr>
        </p:nvGraphicFramePr>
        <p:xfrm>
          <a:off x="4565073" y="1223673"/>
          <a:ext cx="4114800" cy="547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087425647"/>
                    </a:ext>
                  </a:extLst>
                </a:gridCol>
              </a:tblGrid>
              <a:tr h="2724894">
                <a:tc>
                  <a:txBody>
                    <a:bodyPr/>
                    <a:lstStyle/>
                    <a:p>
                      <a:r>
                        <a:rPr lang="en-US" dirty="0" smtClean="0"/>
                        <a:t>Ernesto Miranda was arrested for kidnapping and found</a:t>
                      </a:r>
                      <a:r>
                        <a:rPr lang="en-US" baseline="0" dirty="0" smtClean="0"/>
                        <a:t> guilty.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Police questioned him without letting him know he had the right to remain silent or to speak to an attorney.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He said his right to not incriminate himself was violated.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40880"/>
                  </a:ext>
                </a:extLst>
              </a:tr>
              <a:tr h="8628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Amendment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5777"/>
                  </a:ext>
                </a:extLst>
              </a:tr>
              <a:tr h="862818">
                <a:tc>
                  <a:txBody>
                    <a:bodyPr/>
                    <a:lstStyle/>
                    <a:p>
                      <a:r>
                        <a:rPr lang="en-US" dirty="0" smtClean="0"/>
                        <a:t>Court ruled Miranda’s rights had been violated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15738"/>
                  </a:ext>
                </a:extLst>
              </a:tr>
              <a:tr h="878998">
                <a:tc>
                  <a:txBody>
                    <a:bodyPr/>
                    <a:lstStyle/>
                    <a:p>
                      <a:r>
                        <a:rPr lang="en-US" dirty="0" smtClean="0"/>
                        <a:t>Police must now use the Miranda warning when they arrest people to tell them what their rights 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06824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3676720" y="2590800"/>
            <a:ext cx="666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70877" y="4166382"/>
            <a:ext cx="666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96462">
            <a:off x="3770877" y="5018432"/>
            <a:ext cx="666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21258">
            <a:off x="3786656" y="5950098"/>
            <a:ext cx="666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/>
              <a:t>Vocabulary </a:t>
            </a:r>
            <a:r>
              <a:rPr lang="en-US" b="1" u="sng" dirty="0" smtClean="0"/>
              <a:t>(6)</a:t>
            </a:r>
            <a:endParaRPr lang="en-US" b="1" u="sng" dirty="0"/>
          </a:p>
          <a:p>
            <a:pPr marL="109728" indent="0">
              <a:buNone/>
            </a:pPr>
            <a:r>
              <a:rPr lang="en-US" dirty="0" smtClean="0"/>
              <a:t>1. civil liberty</a:t>
            </a:r>
          </a:p>
          <a:p>
            <a:pPr marL="109728" indent="0">
              <a:buNone/>
            </a:pPr>
            <a:r>
              <a:rPr lang="en-US" dirty="0" smtClean="0"/>
              <a:t>2. free speech</a:t>
            </a:r>
          </a:p>
          <a:p>
            <a:pPr marL="109728" indent="0">
              <a:buNone/>
            </a:pPr>
            <a:r>
              <a:rPr lang="en-US" dirty="0" smtClean="0"/>
              <a:t>3. censorship</a:t>
            </a:r>
          </a:p>
          <a:p>
            <a:pPr marL="109728" indent="0">
              <a:buNone/>
            </a:pPr>
            <a:r>
              <a:rPr lang="en-US" dirty="0" smtClean="0"/>
              <a:t>4. petition</a:t>
            </a:r>
          </a:p>
          <a:p>
            <a:pPr marL="109728" indent="0">
              <a:buNone/>
            </a:pPr>
            <a:r>
              <a:rPr lang="en-US" dirty="0" smtClean="0"/>
              <a:t>5. slander</a:t>
            </a:r>
          </a:p>
          <a:p>
            <a:pPr marL="109728" indent="0">
              <a:buNone/>
            </a:pPr>
            <a:r>
              <a:rPr lang="en-US" dirty="0" smtClean="0"/>
              <a:t>6. libel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Lesson 1: The </a:t>
            </a:r>
            <a:r>
              <a:rPr lang="en-US" sz="3200" dirty="0" smtClean="0"/>
              <a:t>First Amendment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			Pages 128-132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24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The Sixth Amendment guarantees other rights to accused people.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People must </a:t>
            </a:r>
            <a:r>
              <a:rPr lang="en-US" dirty="0">
                <a:solidFill>
                  <a:srgbClr val="FF0000"/>
                </a:solidFill>
              </a:rPr>
              <a:t>be told the charges </a:t>
            </a:r>
            <a:r>
              <a:rPr lang="en-US" dirty="0"/>
              <a:t>against </a:t>
            </a:r>
            <a:r>
              <a:rPr lang="en-US" dirty="0" smtClean="0"/>
              <a:t>them.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b="1" dirty="0"/>
              <a:t>allowed a </a:t>
            </a:r>
            <a:r>
              <a:rPr lang="en-US" dirty="0">
                <a:solidFill>
                  <a:srgbClr val="FF0000"/>
                </a:solidFill>
              </a:rPr>
              <a:t>speedy and fair </a:t>
            </a:r>
            <a:r>
              <a:rPr lang="en-US" dirty="0" smtClean="0">
                <a:solidFill>
                  <a:srgbClr val="FF0000"/>
                </a:solidFill>
              </a:rPr>
              <a:t>trial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right to a public trial by a jury</a:t>
            </a:r>
            <a:r>
              <a:rPr lang="en-US" dirty="0"/>
              <a:t>, or to be tried by a judge if they </a:t>
            </a:r>
            <a:r>
              <a:rPr lang="en-US" dirty="0" smtClean="0"/>
              <a:t>wish.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the right to </a:t>
            </a:r>
            <a:r>
              <a:rPr lang="en-US" dirty="0" smtClean="0">
                <a:solidFill>
                  <a:srgbClr val="FF0000"/>
                </a:solidFill>
              </a:rPr>
              <a:t>hear and </a:t>
            </a:r>
            <a:r>
              <a:rPr lang="en-US" dirty="0">
                <a:solidFill>
                  <a:srgbClr val="FF0000"/>
                </a:solidFill>
              </a:rPr>
              <a:t>call </a:t>
            </a:r>
            <a:r>
              <a:rPr lang="en-US" dirty="0" smtClean="0">
                <a:solidFill>
                  <a:srgbClr val="FF0000"/>
                </a:solidFill>
              </a:rPr>
              <a:t>witnesses.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right to a lawyer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If they can’t afford a lawyer, the government must pay for one.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Eighth Amendment says that</a:t>
            </a:r>
            <a:r>
              <a:rPr lang="en-US" dirty="0">
                <a:solidFill>
                  <a:srgbClr val="FF0000"/>
                </a:solidFill>
              </a:rPr>
              <a:t> bail may not be set too </a:t>
            </a:r>
            <a:r>
              <a:rPr lang="en-US" dirty="0" smtClean="0">
                <a:solidFill>
                  <a:srgbClr val="FF0000"/>
                </a:solidFill>
              </a:rPr>
              <a:t>high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Bail </a:t>
            </a:r>
            <a:r>
              <a:rPr lang="en-US" dirty="0"/>
              <a:t>is a type of security deposit. </a:t>
            </a:r>
            <a:r>
              <a:rPr lang="en-US" dirty="0" smtClean="0"/>
              <a:t>It </a:t>
            </a:r>
            <a:r>
              <a:rPr lang="en-US" dirty="0"/>
              <a:t>is money that an accused person pays to remain free while waiting for trial. </a:t>
            </a:r>
            <a:endParaRPr lang="en-US" dirty="0" smtClean="0"/>
          </a:p>
          <a:p>
            <a:r>
              <a:rPr lang="en-US" dirty="0" smtClean="0"/>
              <a:t>The Eighth Amendment also says</a:t>
            </a:r>
            <a:r>
              <a:rPr lang="en-US" dirty="0" smtClean="0">
                <a:solidFill>
                  <a:srgbClr val="FF0000"/>
                </a:solidFill>
              </a:rPr>
              <a:t> no “cruel and unusual” punishments.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question of what punishments are cruel and unusual is a matter of debate.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Eighth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the Founders wrote the Bill of Rights they remembered the events that led to the American Revolution. </a:t>
            </a:r>
          </a:p>
          <a:p>
            <a:r>
              <a:rPr lang="en-US" dirty="0"/>
              <a:t>They felt that certain actions by the British government were wrong. </a:t>
            </a:r>
          </a:p>
          <a:p>
            <a:r>
              <a:rPr lang="en-US" dirty="0"/>
              <a:t>The Founders wanted to prevent the new American government from taking some of </a:t>
            </a:r>
            <a:r>
              <a:rPr lang="en-US" dirty="0" smtClean="0"/>
              <a:t>these actions</a:t>
            </a:r>
            <a:r>
              <a:rPr lang="en-US" dirty="0"/>
              <a:t>. </a:t>
            </a:r>
          </a:p>
          <a:p>
            <a:r>
              <a:rPr lang="en-US" dirty="0"/>
              <a:t>As a result, </a:t>
            </a:r>
            <a:r>
              <a:rPr lang="en-US" dirty="0">
                <a:solidFill>
                  <a:srgbClr val="FF0000"/>
                </a:solidFill>
              </a:rPr>
              <a:t>the Second, Third, Seventh, Ninth, and Tenth Amendments were written to protect other rights of American citizens.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Bill of Rights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Additional Protections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55" t="17784" r="41481" b="55278"/>
          <a:stretch/>
        </p:blipFill>
        <p:spPr>
          <a:xfrm>
            <a:off x="1447800" y="457200"/>
            <a:ext cx="5334000" cy="3581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446804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a result, </a:t>
            </a:r>
            <a:r>
              <a:rPr lang="en-US" dirty="0">
                <a:solidFill>
                  <a:srgbClr val="FF0000"/>
                </a:solidFill>
              </a:rPr>
              <a:t>the Second, Third, Seventh, Ninth, and Tenth Amendments were written to protect other rights of American citizens. </a:t>
            </a:r>
          </a:p>
        </p:txBody>
      </p:sp>
    </p:spTree>
    <p:extLst>
      <p:ext uri="{BB962C8B-B14F-4D97-AF65-F5344CB8AC3E}">
        <p14:creationId xmlns:p14="http://schemas.microsoft.com/office/powerpoint/2010/main" val="2727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Amendment states that people have the right to “keep and bear arms.”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overnment cannot stop </a:t>
            </a:r>
            <a:r>
              <a:rPr lang="en-US" dirty="0">
                <a:solidFill>
                  <a:srgbClr val="FF0000"/>
                </a:solidFill>
              </a:rPr>
              <a:t>people from owning </a:t>
            </a:r>
            <a:r>
              <a:rPr lang="en-US" dirty="0" smtClean="0">
                <a:solidFill>
                  <a:srgbClr val="FF0000"/>
                </a:solidFill>
              </a:rPr>
              <a:t>guns but it can pass </a:t>
            </a:r>
            <a:r>
              <a:rPr lang="en-US" dirty="0">
                <a:solidFill>
                  <a:srgbClr val="FF0000"/>
                </a:solidFill>
              </a:rPr>
              <a:t>laws </a:t>
            </a:r>
            <a:r>
              <a:rPr lang="en-US" dirty="0" smtClean="0">
                <a:solidFill>
                  <a:srgbClr val="FF0000"/>
                </a:solidFill>
              </a:rPr>
              <a:t>controlling sale and licensing of guns. </a:t>
            </a:r>
          </a:p>
          <a:p>
            <a:pPr lvl="1"/>
            <a:r>
              <a:rPr lang="en-US" dirty="0" smtClean="0"/>
              <a:t>License-permission </a:t>
            </a:r>
            <a:r>
              <a:rPr lang="en-US" dirty="0"/>
              <a:t>to own guns.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Third Amendment says that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oldiers may not move into people’s homes without permission</a:t>
            </a:r>
          </a:p>
          <a:p>
            <a:r>
              <a:rPr lang="en-US" dirty="0" smtClean="0"/>
              <a:t>This </a:t>
            </a:r>
            <a:r>
              <a:rPr lang="en-US" dirty="0"/>
              <a:t>was important to early American colonists. </a:t>
            </a:r>
          </a:p>
          <a:p>
            <a:r>
              <a:rPr lang="en-US" dirty="0" smtClean="0"/>
              <a:t>They </a:t>
            </a:r>
            <a:r>
              <a:rPr lang="en-US" dirty="0"/>
              <a:t>were forced to house and feed British soldiers.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Third Amendment</a:t>
            </a:r>
          </a:p>
        </p:txBody>
      </p:sp>
    </p:spTree>
    <p:extLst>
      <p:ext uri="{BB962C8B-B14F-4D97-AF65-F5344CB8AC3E}">
        <p14:creationId xmlns:p14="http://schemas.microsoft.com/office/powerpoint/2010/main" val="5156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8" t="16099" r="32015" b="51912"/>
          <a:stretch/>
        </p:blipFill>
        <p:spPr>
          <a:xfrm>
            <a:off x="613299" y="870756"/>
            <a:ext cx="8085224" cy="426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Deals with the rights </a:t>
            </a:r>
            <a:r>
              <a:rPr lang="en-US" dirty="0">
                <a:solidFill>
                  <a:srgbClr val="FF0000"/>
                </a:solidFill>
              </a:rPr>
              <a:t>of people involved in </a:t>
            </a:r>
            <a:r>
              <a:rPr lang="en-US" dirty="0" smtClean="0">
                <a:solidFill>
                  <a:srgbClr val="FF0000"/>
                </a:solidFill>
              </a:rPr>
              <a:t>lawsuits (civil cases).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Civil </a:t>
            </a:r>
            <a:r>
              <a:rPr lang="en-US" dirty="0"/>
              <a:t>cases are about disagreements between people </a:t>
            </a:r>
            <a:r>
              <a:rPr lang="en-US" dirty="0" smtClean="0"/>
              <a:t>rather than </a:t>
            </a:r>
            <a:r>
              <a:rPr lang="en-US" dirty="0"/>
              <a:t>crimes. </a:t>
            </a:r>
            <a:endParaRPr lang="en-US" dirty="0" smtClean="0"/>
          </a:p>
          <a:p>
            <a:pPr lvl="1"/>
            <a:r>
              <a:rPr lang="en-US" dirty="0" smtClean="0"/>
              <a:t>Civil </a:t>
            </a:r>
            <a:r>
              <a:rPr lang="en-US" dirty="0"/>
              <a:t>cases are tried in the courts. </a:t>
            </a:r>
          </a:p>
          <a:p>
            <a:pPr lvl="1"/>
            <a:r>
              <a:rPr lang="en-US" dirty="0"/>
              <a:t>The amendment guarantees the right to a trial jury in most of these cases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Seventh Amendment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people’s </a:t>
            </a:r>
            <a:r>
              <a:rPr lang="en-US" dirty="0">
                <a:solidFill>
                  <a:srgbClr val="FF0000"/>
                </a:solidFill>
              </a:rPr>
              <a:t>rights are not limited to what is in the Bill of </a:t>
            </a:r>
            <a:r>
              <a:rPr lang="en-US" dirty="0" smtClean="0">
                <a:solidFill>
                  <a:srgbClr val="FF0000"/>
                </a:solidFill>
              </a:rPr>
              <a:t>Rights.</a:t>
            </a:r>
          </a:p>
          <a:p>
            <a:pPr lvl="1"/>
            <a:r>
              <a:rPr lang="en-US" dirty="0" smtClean="0"/>
              <a:t>People </a:t>
            </a:r>
            <a:r>
              <a:rPr lang="en-US" b="1" dirty="0"/>
              <a:t>retain, </a:t>
            </a:r>
            <a:r>
              <a:rPr lang="en-US" dirty="0"/>
              <a:t>or hold on to, other rights as well. </a:t>
            </a:r>
          </a:p>
          <a:p>
            <a:pPr lvl="1"/>
            <a:r>
              <a:rPr lang="en-US" dirty="0"/>
              <a:t>The government may not deny those rights just because they are not spelled out in the </a:t>
            </a:r>
            <a:r>
              <a:rPr lang="en-US" dirty="0" smtClean="0"/>
              <a:t>Constitution.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</a:t>
            </a:r>
            <a:r>
              <a:rPr lang="en-US" dirty="0" smtClean="0"/>
              <a:t>inth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powers not given to the federal government belong to the states or to the people. </a:t>
            </a:r>
          </a:p>
          <a:p>
            <a:pPr lvl="1"/>
            <a:r>
              <a:rPr lang="en-US" dirty="0"/>
              <a:t>This is meant to keep the president and Congress from becoming too strong. </a:t>
            </a:r>
          </a:p>
          <a:p>
            <a:pPr lvl="1"/>
            <a:r>
              <a:rPr lang="en-US" dirty="0"/>
              <a:t>The government of the United States can have only the powers the people give it.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first 10 amendments to the Constitution are known as the Bill of </a:t>
            </a:r>
            <a:r>
              <a:rPr lang="en-US" dirty="0" smtClean="0">
                <a:solidFill>
                  <a:srgbClr val="FF0000"/>
                </a:solidFill>
              </a:rPr>
              <a:t>Rights which list </a:t>
            </a:r>
            <a:r>
              <a:rPr lang="en-US" dirty="0">
                <a:solidFill>
                  <a:srgbClr val="FF0000"/>
                </a:solidFill>
              </a:rPr>
              <a:t>the basic freedoms that all citizens of the United States have. </a:t>
            </a:r>
          </a:p>
          <a:p>
            <a:r>
              <a:rPr lang="en-US" dirty="0"/>
              <a:t>These freedoms are also called </a:t>
            </a:r>
            <a:r>
              <a:rPr lang="en-US" b="1" dirty="0"/>
              <a:t>civil liberties. </a:t>
            </a:r>
            <a:endParaRPr lang="en-US" dirty="0"/>
          </a:p>
          <a:p>
            <a:pPr lvl="1"/>
            <a:r>
              <a:rPr lang="en-US" dirty="0"/>
              <a:t>The word </a:t>
            </a:r>
            <a:r>
              <a:rPr lang="en-US" b="1" dirty="0"/>
              <a:t>civil </a:t>
            </a:r>
            <a:r>
              <a:rPr lang="en-US" dirty="0"/>
              <a:t>means “relating to citizens.” </a:t>
            </a:r>
          </a:p>
          <a:p>
            <a:r>
              <a:rPr lang="en-US" dirty="0" smtClean="0"/>
              <a:t>Having </a:t>
            </a:r>
            <a:r>
              <a:rPr lang="en-US" dirty="0"/>
              <a:t>civil liberties gives citizens the power to have their own beliefs. </a:t>
            </a:r>
          </a:p>
          <a:p>
            <a:r>
              <a:rPr lang="en-US" dirty="0"/>
              <a:t>These liberties also give citizens the power to express themselves to others and to the government. </a:t>
            </a:r>
          </a:p>
          <a:p>
            <a:r>
              <a:rPr lang="en-US" dirty="0" smtClean="0"/>
              <a:t>The </a:t>
            </a:r>
            <a:r>
              <a:rPr lang="en-US" dirty="0"/>
              <a:t>First Amendment in the Bill of Rights protects five basic freedoms.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Guaranteeing Civil </a:t>
            </a:r>
            <a:r>
              <a:rPr lang="en-US" dirty="0" smtClean="0">
                <a:solidFill>
                  <a:srgbClr val="FF0000"/>
                </a:solidFill>
              </a:rPr>
              <a:t>Liberties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/>
              <a:t>Vocabulary </a:t>
            </a:r>
            <a:r>
              <a:rPr lang="en-US" b="1" u="sng" dirty="0" smtClean="0"/>
              <a:t>(3)</a:t>
            </a:r>
            <a:endParaRPr lang="en-US" b="1" u="sng" dirty="0"/>
          </a:p>
          <a:p>
            <a:pPr marL="109728" indent="0">
              <a:buNone/>
            </a:pPr>
            <a:r>
              <a:rPr lang="en-US" dirty="0" smtClean="0"/>
              <a:t>1. Black codes</a:t>
            </a:r>
          </a:p>
          <a:p>
            <a:pPr marL="109728" indent="0">
              <a:buNone/>
            </a:pPr>
            <a:r>
              <a:rPr lang="en-US" dirty="0" smtClean="0"/>
              <a:t>2. Suffrage</a:t>
            </a:r>
          </a:p>
          <a:p>
            <a:pPr marL="109728" indent="0">
              <a:buNone/>
            </a:pPr>
            <a:r>
              <a:rPr lang="en-US" dirty="0" smtClean="0"/>
              <a:t>3. Poll tax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 3: Furthering Civil Liberties</a:t>
            </a:r>
            <a:br>
              <a:rPr lang="en-US" sz="3600" dirty="0" smtClean="0"/>
            </a:br>
            <a:r>
              <a:rPr lang="en-US" sz="3600" dirty="0" smtClean="0"/>
              <a:t>					Pages 141-145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52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34855" t="46405" r="48106" b="6455"/>
          <a:stretch/>
        </p:blipFill>
        <p:spPr>
          <a:xfrm>
            <a:off x="304800" y="1389503"/>
            <a:ext cx="3331031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Civil War Amendments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9029"/>
              </p:ext>
            </p:extLst>
          </p:nvPr>
        </p:nvGraphicFramePr>
        <p:xfrm>
          <a:off x="5029200" y="1417638"/>
          <a:ext cx="3352800" cy="505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003242818"/>
                    </a:ext>
                  </a:extLst>
                </a:gridCol>
              </a:tblGrid>
              <a:tr h="1661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Bill of Rights was meant to protect citizens from the power of the federal government.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46762"/>
                  </a:ext>
                </a:extLst>
              </a:tr>
              <a:tr h="1661054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States often passed laws that denied people’s rights. 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Example-women and African Americans could not vote.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265441"/>
                  </a:ext>
                </a:extLst>
              </a:tr>
              <a:tr h="16610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On the next slides so don’t write</a:t>
                      </a:r>
                      <a:r>
                        <a:rPr lang="en-US" baseline="0" dirty="0" smtClean="0"/>
                        <a:t> anything</a:t>
                      </a:r>
                      <a:r>
                        <a:rPr lang="en-US" dirty="0" smtClean="0"/>
                        <a:t>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63285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880825" y="2031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89275">
            <a:off x="3797304" y="3596631"/>
            <a:ext cx="978408" cy="325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745992" y="51601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32"/>
          <p:cNvGrpSpPr/>
          <p:nvPr/>
        </p:nvGrpSpPr>
        <p:grpSpPr>
          <a:xfrm>
            <a:off x="964406" y="5384602"/>
            <a:ext cx="231256" cy="191521"/>
            <a:chOff x="964406" y="5384602"/>
            <a:chExt cx="231256" cy="191521"/>
          </a:xfrm>
        </p:grpSpPr>
        <p:sp>
          <p:nvSpPr>
            <p:cNvPr id="138" name="SMARTInkShape-115"/>
            <p:cNvSpPr/>
            <p:nvPr>
              <p:custDataLst>
                <p:tags r:id="rId7"/>
              </p:custDataLst>
            </p:nvPr>
          </p:nvSpPr>
          <p:spPr>
            <a:xfrm>
              <a:off x="1009055" y="5384602"/>
              <a:ext cx="186607" cy="191521"/>
            </a:xfrm>
            <a:custGeom>
              <a:avLst/>
              <a:gdLst/>
              <a:ahLst/>
              <a:cxnLst/>
              <a:rect l="0" t="0" r="0" b="0"/>
              <a:pathLst>
                <a:path w="186607" h="191521">
                  <a:moveTo>
                    <a:pt x="89297" y="0"/>
                  </a:moveTo>
                  <a:lnTo>
                    <a:pt x="89297" y="0"/>
                  </a:lnTo>
                  <a:lnTo>
                    <a:pt x="84556" y="4740"/>
                  </a:lnTo>
                  <a:lnTo>
                    <a:pt x="79583" y="7067"/>
                  </a:lnTo>
                  <a:lnTo>
                    <a:pt x="58252" y="15813"/>
                  </a:lnTo>
                  <a:lnTo>
                    <a:pt x="34338" y="29888"/>
                  </a:lnTo>
                  <a:lnTo>
                    <a:pt x="32813" y="31831"/>
                  </a:lnTo>
                  <a:lnTo>
                    <a:pt x="32790" y="33127"/>
                  </a:lnTo>
                  <a:lnTo>
                    <a:pt x="33766" y="33991"/>
                  </a:lnTo>
                  <a:lnTo>
                    <a:pt x="37497" y="34950"/>
                  </a:lnTo>
                  <a:lnTo>
                    <a:pt x="81811" y="43393"/>
                  </a:lnTo>
                  <a:lnTo>
                    <a:pt x="125206" y="54195"/>
                  </a:lnTo>
                  <a:lnTo>
                    <a:pt x="146569" y="62690"/>
                  </a:lnTo>
                  <a:lnTo>
                    <a:pt x="151291" y="65606"/>
                  </a:lnTo>
                  <a:lnTo>
                    <a:pt x="159183" y="76782"/>
                  </a:lnTo>
                  <a:lnTo>
                    <a:pt x="171850" y="97164"/>
                  </a:lnTo>
                  <a:lnTo>
                    <a:pt x="182879" y="113124"/>
                  </a:lnTo>
                  <a:lnTo>
                    <a:pt x="186147" y="124138"/>
                  </a:lnTo>
                  <a:lnTo>
                    <a:pt x="186606" y="127407"/>
                  </a:lnTo>
                  <a:lnTo>
                    <a:pt x="182511" y="146229"/>
                  </a:lnTo>
                  <a:lnTo>
                    <a:pt x="175043" y="156933"/>
                  </a:lnTo>
                  <a:lnTo>
                    <a:pt x="154080" y="176629"/>
                  </a:lnTo>
                  <a:lnTo>
                    <a:pt x="137271" y="182681"/>
                  </a:lnTo>
                  <a:lnTo>
                    <a:pt x="98883" y="191307"/>
                  </a:lnTo>
                  <a:lnTo>
                    <a:pt x="85951" y="191520"/>
                  </a:lnTo>
                  <a:lnTo>
                    <a:pt x="59090" y="188049"/>
                  </a:lnTo>
                  <a:lnTo>
                    <a:pt x="42533" y="186687"/>
                  </a:lnTo>
                  <a:lnTo>
                    <a:pt x="30903" y="18044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6"/>
            <p:cNvSpPr/>
            <p:nvPr>
              <p:custDataLst>
                <p:tags r:id="rId8"/>
              </p:custDataLst>
            </p:nvPr>
          </p:nvSpPr>
          <p:spPr>
            <a:xfrm>
              <a:off x="964406" y="5402461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8930" y="0"/>
                  </a:moveTo>
                  <a:lnTo>
                    <a:pt x="8930" y="0"/>
                  </a:lnTo>
                  <a:lnTo>
                    <a:pt x="8930" y="42303"/>
                  </a:lnTo>
                  <a:lnTo>
                    <a:pt x="8930" y="85464"/>
                  </a:lnTo>
                  <a:lnTo>
                    <a:pt x="7938" y="109964"/>
                  </a:lnTo>
                  <a:lnTo>
                    <a:pt x="245" y="150440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3"/>
          <p:cNvGrpSpPr/>
          <p:nvPr/>
        </p:nvGrpSpPr>
        <p:grpSpPr>
          <a:xfrm>
            <a:off x="955477" y="4098727"/>
            <a:ext cx="310049" cy="1268016"/>
            <a:chOff x="955477" y="4098727"/>
            <a:chExt cx="310049" cy="1268016"/>
          </a:xfrm>
        </p:grpSpPr>
        <p:sp>
          <p:nvSpPr>
            <p:cNvPr id="141" name="SMARTInkShape-117"/>
            <p:cNvSpPr/>
            <p:nvPr>
              <p:custDataLst>
                <p:tags r:id="rId1"/>
              </p:custDataLst>
            </p:nvPr>
          </p:nvSpPr>
          <p:spPr>
            <a:xfrm>
              <a:off x="1107281" y="5348883"/>
              <a:ext cx="125017" cy="17860"/>
            </a:xfrm>
            <a:custGeom>
              <a:avLst/>
              <a:gdLst/>
              <a:ahLst/>
              <a:cxnLst/>
              <a:rect l="0" t="0" r="0" b="0"/>
              <a:pathLst>
                <a:path w="125017" h="17860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21910" y="7688"/>
                  </a:lnTo>
                  <a:lnTo>
                    <a:pt x="65632" y="11526"/>
                  </a:lnTo>
                  <a:lnTo>
                    <a:pt x="105584" y="17025"/>
                  </a:lnTo>
                  <a:lnTo>
                    <a:pt x="125016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8"/>
            <p:cNvSpPr/>
            <p:nvPr>
              <p:custDataLst>
                <p:tags r:id="rId2"/>
              </p:custDataLst>
            </p:nvPr>
          </p:nvSpPr>
          <p:spPr>
            <a:xfrm>
              <a:off x="1169789" y="4652367"/>
              <a:ext cx="35720" cy="232173"/>
            </a:xfrm>
            <a:custGeom>
              <a:avLst/>
              <a:gdLst/>
              <a:ahLst/>
              <a:cxnLst/>
              <a:rect l="0" t="0" r="0" b="0"/>
              <a:pathLst>
                <a:path w="35720" h="232173">
                  <a:moveTo>
                    <a:pt x="35719" y="0"/>
                  </a:moveTo>
                  <a:lnTo>
                    <a:pt x="35719" y="0"/>
                  </a:lnTo>
                  <a:lnTo>
                    <a:pt x="34727" y="43852"/>
                  </a:lnTo>
                  <a:lnTo>
                    <a:pt x="23290" y="84256"/>
                  </a:lnTo>
                  <a:lnTo>
                    <a:pt x="12795" y="123983"/>
                  </a:lnTo>
                  <a:lnTo>
                    <a:pt x="7048" y="167402"/>
                  </a:lnTo>
                  <a:lnTo>
                    <a:pt x="928" y="212030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9"/>
            <p:cNvSpPr/>
            <p:nvPr>
              <p:custDataLst>
                <p:tags r:id="rId3"/>
              </p:custDataLst>
            </p:nvPr>
          </p:nvSpPr>
          <p:spPr>
            <a:xfrm>
              <a:off x="1071740" y="4661297"/>
              <a:ext cx="133769" cy="107157"/>
            </a:xfrm>
            <a:custGeom>
              <a:avLst/>
              <a:gdLst/>
              <a:ahLst/>
              <a:cxnLst/>
              <a:rect l="0" t="0" r="0" b="0"/>
              <a:pathLst>
                <a:path w="133769" h="107157">
                  <a:moveTo>
                    <a:pt x="44471" y="0"/>
                  </a:moveTo>
                  <a:lnTo>
                    <a:pt x="44471" y="0"/>
                  </a:lnTo>
                  <a:lnTo>
                    <a:pt x="44471" y="4740"/>
                  </a:lnTo>
                  <a:lnTo>
                    <a:pt x="41825" y="9713"/>
                  </a:lnTo>
                  <a:lnTo>
                    <a:pt x="32042" y="25731"/>
                  </a:lnTo>
                  <a:lnTo>
                    <a:pt x="25700" y="41867"/>
                  </a:lnTo>
                  <a:lnTo>
                    <a:pt x="1841" y="76963"/>
                  </a:lnTo>
                  <a:lnTo>
                    <a:pt x="421" y="84099"/>
                  </a:lnTo>
                  <a:lnTo>
                    <a:pt x="0" y="92497"/>
                  </a:lnTo>
                  <a:lnTo>
                    <a:pt x="2547" y="98326"/>
                  </a:lnTo>
                  <a:lnTo>
                    <a:pt x="4616" y="101269"/>
                  </a:lnTo>
                  <a:lnTo>
                    <a:pt x="9560" y="104539"/>
                  </a:lnTo>
                  <a:lnTo>
                    <a:pt x="20818" y="106639"/>
                  </a:lnTo>
                  <a:lnTo>
                    <a:pt x="64576" y="107143"/>
                  </a:lnTo>
                  <a:lnTo>
                    <a:pt x="107449" y="107155"/>
                  </a:lnTo>
                  <a:lnTo>
                    <a:pt x="133768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0"/>
            <p:cNvSpPr/>
            <p:nvPr>
              <p:custDataLst>
                <p:tags r:id="rId4"/>
              </p:custDataLst>
            </p:nvPr>
          </p:nvSpPr>
          <p:spPr>
            <a:xfrm>
              <a:off x="973445" y="4643438"/>
              <a:ext cx="26681" cy="223243"/>
            </a:xfrm>
            <a:custGeom>
              <a:avLst/>
              <a:gdLst/>
              <a:ahLst/>
              <a:cxnLst/>
              <a:rect l="0" t="0" r="0" b="0"/>
              <a:pathLst>
                <a:path w="26681" h="223243">
                  <a:moveTo>
                    <a:pt x="8821" y="0"/>
                  </a:moveTo>
                  <a:lnTo>
                    <a:pt x="8821" y="0"/>
                  </a:lnTo>
                  <a:lnTo>
                    <a:pt x="4080" y="4740"/>
                  </a:lnTo>
                  <a:lnTo>
                    <a:pt x="1753" y="9713"/>
                  </a:lnTo>
                  <a:lnTo>
                    <a:pt x="0" y="29811"/>
                  </a:lnTo>
                  <a:lnTo>
                    <a:pt x="7589" y="72487"/>
                  </a:lnTo>
                  <a:lnTo>
                    <a:pt x="11304" y="109156"/>
                  </a:lnTo>
                  <a:lnTo>
                    <a:pt x="17373" y="152611"/>
                  </a:lnTo>
                  <a:lnTo>
                    <a:pt x="25831" y="196839"/>
                  </a:lnTo>
                  <a:lnTo>
                    <a:pt x="26680" y="223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1"/>
            <p:cNvSpPr/>
            <p:nvPr>
              <p:custDataLst>
                <p:tags r:id="rId5"/>
              </p:custDataLst>
            </p:nvPr>
          </p:nvSpPr>
          <p:spPr>
            <a:xfrm>
              <a:off x="1053703" y="4098845"/>
              <a:ext cx="211823" cy="191955"/>
            </a:xfrm>
            <a:custGeom>
              <a:avLst/>
              <a:gdLst/>
              <a:ahLst/>
              <a:cxnLst/>
              <a:rect l="0" t="0" r="0" b="0"/>
              <a:pathLst>
                <a:path w="211823" h="191955">
                  <a:moveTo>
                    <a:pt x="0" y="17741"/>
                  </a:moveTo>
                  <a:lnTo>
                    <a:pt x="0" y="17741"/>
                  </a:lnTo>
                  <a:lnTo>
                    <a:pt x="0" y="10052"/>
                  </a:lnTo>
                  <a:lnTo>
                    <a:pt x="4741" y="4438"/>
                  </a:lnTo>
                  <a:lnTo>
                    <a:pt x="12360" y="1906"/>
                  </a:lnTo>
                  <a:lnTo>
                    <a:pt x="55543" y="0"/>
                  </a:lnTo>
                  <a:lnTo>
                    <a:pt x="95822" y="897"/>
                  </a:lnTo>
                  <a:lnTo>
                    <a:pt x="137818" y="12313"/>
                  </a:lnTo>
                  <a:lnTo>
                    <a:pt x="152401" y="20873"/>
                  </a:lnTo>
                  <a:lnTo>
                    <a:pt x="154187" y="23798"/>
                  </a:lnTo>
                  <a:lnTo>
                    <a:pt x="154385" y="26740"/>
                  </a:lnTo>
                  <a:lnTo>
                    <a:pt x="153525" y="29693"/>
                  </a:lnTo>
                  <a:lnTo>
                    <a:pt x="147278" y="35620"/>
                  </a:lnTo>
                  <a:lnTo>
                    <a:pt x="127580" y="49493"/>
                  </a:lnTo>
                  <a:lnTo>
                    <a:pt x="88816" y="59248"/>
                  </a:lnTo>
                  <a:lnTo>
                    <a:pt x="63651" y="62267"/>
                  </a:lnTo>
                  <a:lnTo>
                    <a:pt x="76000" y="68502"/>
                  </a:lnTo>
                  <a:lnTo>
                    <a:pt x="113151" y="83513"/>
                  </a:lnTo>
                  <a:lnTo>
                    <a:pt x="149066" y="104307"/>
                  </a:lnTo>
                  <a:lnTo>
                    <a:pt x="191156" y="131275"/>
                  </a:lnTo>
                  <a:lnTo>
                    <a:pt x="208710" y="147618"/>
                  </a:lnTo>
                  <a:lnTo>
                    <a:pt x="211822" y="154178"/>
                  </a:lnTo>
                  <a:lnTo>
                    <a:pt x="211660" y="157315"/>
                  </a:lnTo>
                  <a:lnTo>
                    <a:pt x="208834" y="163449"/>
                  </a:lnTo>
                  <a:lnTo>
                    <a:pt x="196925" y="177220"/>
                  </a:lnTo>
                  <a:lnTo>
                    <a:pt x="186410" y="182878"/>
                  </a:lnTo>
                  <a:lnTo>
                    <a:pt x="150482" y="191954"/>
                  </a:lnTo>
                  <a:lnTo>
                    <a:pt x="106001" y="187758"/>
                  </a:lnTo>
                  <a:lnTo>
                    <a:pt x="73337" y="187411"/>
                  </a:lnTo>
                  <a:lnTo>
                    <a:pt x="80367" y="187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2"/>
            <p:cNvSpPr/>
            <p:nvPr>
              <p:custDataLst>
                <p:tags r:id="rId6"/>
              </p:custDataLst>
            </p:nvPr>
          </p:nvSpPr>
          <p:spPr>
            <a:xfrm>
              <a:off x="955477" y="4098727"/>
              <a:ext cx="53579" cy="196420"/>
            </a:xfrm>
            <a:custGeom>
              <a:avLst/>
              <a:gdLst/>
              <a:ahLst/>
              <a:cxnLst/>
              <a:rect l="0" t="0" r="0" b="0"/>
              <a:pathLst>
                <a:path w="53579" h="19642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0" y="12428"/>
                  </a:lnTo>
                  <a:lnTo>
                    <a:pt x="5144" y="14239"/>
                  </a:lnTo>
                  <a:lnTo>
                    <a:pt x="4422" y="15445"/>
                  </a:lnTo>
                  <a:lnTo>
                    <a:pt x="2948" y="16250"/>
                  </a:lnTo>
                  <a:lnTo>
                    <a:pt x="1965" y="17778"/>
                  </a:lnTo>
                  <a:lnTo>
                    <a:pt x="582" y="24670"/>
                  </a:lnTo>
                  <a:lnTo>
                    <a:pt x="259" y="30147"/>
                  </a:lnTo>
                  <a:lnTo>
                    <a:pt x="4817" y="43548"/>
                  </a:lnTo>
                  <a:lnTo>
                    <a:pt x="18102" y="61971"/>
                  </a:lnTo>
                  <a:lnTo>
                    <a:pt x="22928" y="68222"/>
                  </a:lnTo>
                  <a:lnTo>
                    <a:pt x="37746" y="109246"/>
                  </a:lnTo>
                  <a:lnTo>
                    <a:pt x="42603" y="122989"/>
                  </a:lnTo>
                  <a:lnTo>
                    <a:pt x="45561" y="156851"/>
                  </a:lnTo>
                  <a:lnTo>
                    <a:pt x="51700" y="169485"/>
                  </a:lnTo>
                  <a:lnTo>
                    <a:pt x="53578" y="196419"/>
                  </a:lnTo>
                  <a:lnTo>
                    <a:pt x="53578" y="18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47" t="46405" r="32961" b="6454"/>
          <a:stretch/>
        </p:blipFill>
        <p:spPr>
          <a:xfrm>
            <a:off x="2286000" y="457200"/>
            <a:ext cx="3886200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Slavery </a:t>
            </a:r>
            <a:r>
              <a:rPr lang="en-US" dirty="0"/>
              <a:t>was legal in Southern states. </a:t>
            </a:r>
          </a:p>
          <a:p>
            <a:pPr lvl="1"/>
            <a:r>
              <a:rPr lang="en-US" dirty="0"/>
              <a:t>Enslaved African Americans had almost no rights at all and were often treated as property.</a:t>
            </a:r>
          </a:p>
          <a:p>
            <a:r>
              <a:rPr lang="en-US" dirty="0">
                <a:solidFill>
                  <a:srgbClr val="FF0000"/>
                </a:solidFill>
              </a:rPr>
              <a:t>After the Civil War, three new amendments were added to the </a:t>
            </a:r>
            <a:r>
              <a:rPr lang="en-US" dirty="0" smtClean="0">
                <a:solidFill>
                  <a:srgbClr val="FF0000"/>
                </a:solidFill>
              </a:rPr>
              <a:t>Constitution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extending rights to African Americans.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Civil War </a:t>
            </a:r>
            <a:r>
              <a:rPr lang="en-US" dirty="0" smtClean="0">
                <a:solidFill>
                  <a:srgbClr val="FF0000"/>
                </a:solidFill>
              </a:rPr>
              <a:t>Amendments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Amendment-made slavery illegal.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Though slavery was against the law, many states still would not give African Americans basic rights. </a:t>
            </a:r>
          </a:p>
          <a:p>
            <a:pPr lvl="1"/>
            <a:r>
              <a:rPr lang="en-US" dirty="0"/>
              <a:t>Many Southern states passed laws called </a:t>
            </a:r>
            <a:r>
              <a:rPr lang="en-US" b="1" dirty="0"/>
              <a:t>black </a:t>
            </a:r>
            <a:r>
              <a:rPr lang="en-US" b="1" dirty="0" smtClean="0"/>
              <a:t>codes </a:t>
            </a:r>
            <a:r>
              <a:rPr lang="en-US" dirty="0" smtClean="0"/>
              <a:t>which put </a:t>
            </a:r>
            <a:r>
              <a:rPr lang="en-US" dirty="0"/>
              <a:t>strict limits on where freed slaves could live and what jobs they could do.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Thirteenth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Fourteenth Amendment protected </a:t>
            </a:r>
            <a:r>
              <a:rPr lang="en-US" dirty="0"/>
              <a:t>the rights of the newly freed </a:t>
            </a:r>
            <a:r>
              <a:rPr lang="en-US" dirty="0" smtClean="0"/>
              <a:t>slaves and struck </a:t>
            </a:r>
            <a:r>
              <a:rPr lang="en-US" dirty="0"/>
              <a:t>down the black codes.</a:t>
            </a:r>
          </a:p>
          <a:p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Amendment-all </a:t>
            </a:r>
            <a:r>
              <a:rPr lang="en-US" dirty="0">
                <a:solidFill>
                  <a:srgbClr val="FF0000"/>
                </a:solidFill>
              </a:rPr>
              <a:t>people “born or naturalized in the United States” were </a:t>
            </a:r>
            <a:r>
              <a:rPr lang="en-US" dirty="0" smtClean="0">
                <a:solidFill>
                  <a:srgbClr val="FF0000"/>
                </a:solidFill>
              </a:rPr>
              <a:t>citizens </a:t>
            </a:r>
          </a:p>
          <a:p>
            <a:pPr lvl="1"/>
            <a:r>
              <a:rPr lang="en-US" dirty="0" smtClean="0"/>
              <a:t>which included </a:t>
            </a:r>
            <a:r>
              <a:rPr lang="en-US" dirty="0"/>
              <a:t>most African Americans. </a:t>
            </a:r>
          </a:p>
          <a:p>
            <a:r>
              <a:rPr lang="en-US" dirty="0"/>
              <a:t>It said the </a:t>
            </a:r>
            <a:r>
              <a:rPr lang="en-US" dirty="0">
                <a:solidFill>
                  <a:srgbClr val="FF0000"/>
                </a:solidFill>
              </a:rPr>
              <a:t>states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gave </a:t>
            </a:r>
            <a:r>
              <a:rPr lang="en-US" dirty="0"/>
              <a:t>all citizens </a:t>
            </a:r>
            <a:r>
              <a:rPr lang="en-US" dirty="0" smtClean="0">
                <a:solidFill>
                  <a:srgbClr val="FF0000"/>
                </a:solidFill>
              </a:rPr>
              <a:t>“equal protection of the laws.” </a:t>
            </a:r>
          </a:p>
          <a:p>
            <a:pPr lvl="1"/>
            <a:r>
              <a:rPr lang="en-US" dirty="0" smtClean="0"/>
              <a:t>must guarantee due process to all citizens.</a:t>
            </a:r>
          </a:p>
          <a:p>
            <a:r>
              <a:rPr lang="en-US" dirty="0" smtClean="0"/>
              <a:t>Since </a:t>
            </a:r>
            <a:r>
              <a:rPr lang="en-US" dirty="0"/>
              <a:t>that time, the “equal protection” part of the Fourteenth Amendment has helped women and other groups gain equal rights.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Fourteenth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Supreme Court has also said that the “due process” part of the </a:t>
            </a:r>
            <a:r>
              <a:rPr lang="en-US" dirty="0" smtClean="0"/>
              <a:t>fourteenth amendment </a:t>
            </a:r>
            <a:r>
              <a:rPr lang="en-US" dirty="0"/>
              <a:t>makes </a:t>
            </a:r>
            <a:r>
              <a:rPr lang="en-US" dirty="0" smtClean="0"/>
              <a:t>the Bill </a:t>
            </a:r>
            <a:r>
              <a:rPr lang="en-US" dirty="0"/>
              <a:t>of Rights binding on the states. </a:t>
            </a:r>
          </a:p>
          <a:p>
            <a:r>
              <a:rPr lang="en-US" dirty="0"/>
              <a:t>It means that American citizens in every state have the same basic rights.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Amendment-</a:t>
            </a:r>
            <a:r>
              <a:rPr lang="en-US" dirty="0" smtClean="0"/>
              <a:t>extended </a:t>
            </a:r>
            <a:r>
              <a:rPr lang="en-US" b="1" dirty="0"/>
              <a:t>suffrage, </a:t>
            </a:r>
            <a:r>
              <a:rPr lang="en-US" dirty="0"/>
              <a:t>or the right to vote, to African Americans.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ale African Americans have the right to vote.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State laws still kept women from voting in most elections.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Fifteenth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Electoral Process and Voting Rights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Constitution was amended several more times in the 1900s. </a:t>
            </a:r>
          </a:p>
          <a:p>
            <a:pPr lvl="1"/>
            <a:r>
              <a:rPr lang="en-US" dirty="0" smtClean="0"/>
              <a:t>Some new amendments extended the right to vote to more people.</a:t>
            </a:r>
          </a:p>
          <a:p>
            <a:pPr lvl="1"/>
            <a:r>
              <a:rPr lang="en-US" dirty="0" smtClean="0"/>
              <a:t>Others changed the way elections were carried out.</a:t>
            </a:r>
            <a:endParaRPr lang="en-US" dirty="0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50947" t="48089" r="32015" b="6453"/>
          <a:stretch/>
        </p:blipFill>
        <p:spPr>
          <a:xfrm>
            <a:off x="609600" y="1600200"/>
            <a:ext cx="3250962" cy="48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1913) </a:t>
            </a:r>
            <a:r>
              <a:rPr lang="en-US" dirty="0" smtClean="0">
                <a:solidFill>
                  <a:srgbClr val="FF0000"/>
                </a:solidFill>
              </a:rPr>
              <a:t>U.S</a:t>
            </a:r>
            <a:r>
              <a:rPr lang="en-US" dirty="0">
                <a:solidFill>
                  <a:srgbClr val="FF0000"/>
                </a:solidFill>
              </a:rPr>
              <a:t>. S</a:t>
            </a:r>
            <a:r>
              <a:rPr lang="en-US" dirty="0" smtClean="0">
                <a:solidFill>
                  <a:srgbClr val="FF0000"/>
                </a:solidFill>
              </a:rPr>
              <a:t>enators directly elected by citizens of their state.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Up until then, members of the Senate were chosen by the legislatures of their states. </a:t>
            </a:r>
          </a:p>
          <a:p>
            <a:pPr lvl="1"/>
            <a:r>
              <a:rPr lang="en-US" dirty="0"/>
              <a:t>The Seventeenth Amendment says that people will elect their senators directly.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Seventeenth </a:t>
            </a:r>
            <a:r>
              <a:rPr lang="en-US" dirty="0"/>
              <a:t>Amendment</a:t>
            </a:r>
          </a:p>
        </p:txBody>
      </p:sp>
    </p:spTree>
    <p:extLst>
      <p:ext uri="{BB962C8B-B14F-4D97-AF65-F5344CB8AC3E}">
        <p14:creationId xmlns:p14="http://schemas.microsoft.com/office/powerpoint/2010/main" val="33542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(1920) women have the </a:t>
            </a:r>
            <a:r>
              <a:rPr lang="en-US" dirty="0">
                <a:solidFill>
                  <a:srgbClr val="FF0000"/>
                </a:solidFill>
              </a:rPr>
              <a:t>right to </a:t>
            </a:r>
            <a:r>
              <a:rPr lang="en-US" dirty="0" smtClean="0">
                <a:solidFill>
                  <a:srgbClr val="FF0000"/>
                </a:solidFill>
              </a:rPr>
              <a:t>vote.</a:t>
            </a:r>
          </a:p>
          <a:p>
            <a:r>
              <a:rPr lang="en-US" dirty="0" smtClean="0"/>
              <a:t>Most </a:t>
            </a:r>
            <a:r>
              <a:rPr lang="en-US" dirty="0"/>
              <a:t>states did not </a:t>
            </a:r>
            <a:r>
              <a:rPr lang="en-US" dirty="0" smtClean="0"/>
              <a:t>allow women to vote.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Amendment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(1961) people living </a:t>
            </a:r>
            <a:r>
              <a:rPr lang="en-US" dirty="0">
                <a:solidFill>
                  <a:srgbClr val="FF0000"/>
                </a:solidFill>
              </a:rPr>
              <a:t>in Washington, D.C</a:t>
            </a:r>
            <a:r>
              <a:rPr lang="en-US" dirty="0" smtClean="0">
                <a:solidFill>
                  <a:srgbClr val="FF0000"/>
                </a:solidFill>
              </a:rPr>
              <a:t>. can vote for president and vice president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“</a:t>
            </a:r>
            <a:r>
              <a:rPr lang="en-US" dirty="0"/>
              <a:t>D.C.” stands for the District of Columbia. </a:t>
            </a:r>
          </a:p>
          <a:p>
            <a:pPr lvl="1"/>
            <a:r>
              <a:rPr lang="en-US" dirty="0"/>
              <a:t>Because this area is not part of any state, its residents could not vote in national elections. 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even today they do not have representatives in Congress.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Nineteenth Amendment</a:t>
            </a:r>
            <a:br>
              <a:rPr lang="en-US" dirty="0" smtClean="0"/>
            </a:br>
            <a:r>
              <a:rPr lang="en-US" dirty="0" smtClean="0"/>
              <a:t>The Twenty-Third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336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Guaranteeing Civil Liberties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34552" t="65614" r="32495" b="6339"/>
          <a:stretch/>
        </p:blipFill>
        <p:spPr>
          <a:xfrm rot="5400000">
            <a:off x="-1260016" y="2430145"/>
            <a:ext cx="6257435" cy="29211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609600"/>
            <a:ext cx="4041775" cy="6172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1382"/>
              </p:ext>
            </p:extLst>
          </p:nvPr>
        </p:nvGraphicFramePr>
        <p:xfrm>
          <a:off x="4572000" y="831271"/>
          <a:ext cx="3352800" cy="572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94100790"/>
                    </a:ext>
                  </a:extLst>
                </a:gridCol>
              </a:tblGrid>
              <a:tr h="12993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Basic freedoms that all citizens have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64343"/>
                  </a:ext>
                </a:extLst>
              </a:tr>
              <a:tr h="12993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Civil liberties give people the power to have their own beliefs and express them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23220"/>
                  </a:ext>
                </a:extLst>
              </a:tr>
              <a:tr h="1830450">
                <a:tc>
                  <a:txBody>
                    <a:bodyPr/>
                    <a:lstStyle/>
                    <a:p>
                      <a:r>
                        <a:rPr lang="en-US" dirty="0" smtClean="0"/>
                        <a:t>Your rights should not harm others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Examples-You</a:t>
                      </a:r>
                      <a:r>
                        <a:rPr lang="en-US" baseline="0" dirty="0" smtClean="0"/>
                        <a:t> may not tell lies about a person</a:t>
                      </a:r>
                    </a:p>
                    <a:p>
                      <a:r>
                        <a:rPr lang="en-US" baseline="0" dirty="0" smtClean="0"/>
                        <a:t>You can protest but not riot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75749"/>
                  </a:ext>
                </a:extLst>
              </a:tr>
              <a:tr h="12993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 Bill of Rights protects civil liberties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20573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3407675" y="1412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07675" y="2843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61433" y="42260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61433" y="556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1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(1964) </a:t>
            </a:r>
            <a:r>
              <a:rPr lang="en-US" b="1" dirty="0" smtClean="0">
                <a:solidFill>
                  <a:srgbClr val="FF0000"/>
                </a:solidFill>
              </a:rPr>
              <a:t>eliminated </a:t>
            </a:r>
            <a:r>
              <a:rPr lang="en-US" dirty="0">
                <a:solidFill>
                  <a:srgbClr val="FF0000"/>
                </a:solidFill>
              </a:rPr>
              <a:t>poll taxes. 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poll tax </a:t>
            </a:r>
            <a:r>
              <a:rPr lang="en-US" dirty="0"/>
              <a:t>is a fee that is charged for voting.</a:t>
            </a:r>
          </a:p>
          <a:p>
            <a:pPr lvl="1"/>
            <a:r>
              <a:rPr lang="en-US" dirty="0"/>
              <a:t>Southern states used poll taxes to keep poor people from voting.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people could not pay them. </a:t>
            </a:r>
          </a:p>
          <a:p>
            <a:endParaRPr lang="en-US" dirty="0" smtClean="0"/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(1971) lowered </a:t>
            </a:r>
            <a:r>
              <a:rPr lang="en-US" dirty="0">
                <a:solidFill>
                  <a:srgbClr val="FF0000"/>
                </a:solidFill>
              </a:rPr>
              <a:t>the voting age to 18 years of age. </a:t>
            </a:r>
          </a:p>
          <a:p>
            <a:pPr lvl="1"/>
            <a:r>
              <a:rPr lang="en-US" dirty="0"/>
              <a:t>Before then, most states had set the minimum age for voting at 21.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Twenty-fourth Amendment</a:t>
            </a:r>
            <a:br>
              <a:rPr lang="en-US" dirty="0" smtClean="0"/>
            </a:br>
            <a:r>
              <a:rPr lang="en-US" dirty="0" smtClean="0"/>
              <a:t>The Twenty-sixth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55" t="16099" r="32015" b="8138"/>
          <a:stretch/>
        </p:blipFill>
        <p:spPr>
          <a:xfrm>
            <a:off x="2209800" y="195944"/>
            <a:ext cx="5181601" cy="6662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33673" t="16155" r="30782" b="32022"/>
          <a:stretch/>
        </p:blipFill>
        <p:spPr>
          <a:xfrm>
            <a:off x="2130425" y="1614055"/>
            <a:ext cx="4535487" cy="498107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582" t="16403" r="57349" b="32339"/>
          <a:stretch/>
        </p:blipFill>
        <p:spPr>
          <a:xfrm rot="5400000">
            <a:off x="2308225" y="-1720026"/>
            <a:ext cx="13271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9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First Amendment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			protects five basic freedoms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762000"/>
          </a:xfrm>
        </p:spPr>
        <p:txBody>
          <a:bodyPr/>
          <a:lstStyle/>
          <a:p>
            <a:r>
              <a:rPr lang="en-US" b="1" dirty="0"/>
              <a:t>1.Freedom of Religion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62000"/>
          </a:xfrm>
        </p:spPr>
        <p:txBody>
          <a:bodyPr/>
          <a:lstStyle/>
          <a:p>
            <a:pPr marL="109728"/>
            <a:r>
              <a:rPr lang="en-US" b="1" dirty="0"/>
              <a:t>2. Freedom of Speech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33400" y="2209800"/>
            <a:ext cx="4040188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First Amendment protects religious freedom in two ways.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government may not set </a:t>
            </a:r>
            <a:r>
              <a:rPr lang="en-US" dirty="0" smtClean="0">
                <a:solidFill>
                  <a:srgbClr val="FF0000"/>
                </a:solidFill>
              </a:rPr>
              <a:t>up or support </a:t>
            </a:r>
            <a:r>
              <a:rPr lang="en-US" dirty="0">
                <a:solidFill>
                  <a:srgbClr val="FF0000"/>
                </a:solidFill>
              </a:rPr>
              <a:t>an official </a:t>
            </a:r>
            <a:r>
              <a:rPr lang="en-US" dirty="0" smtClean="0">
                <a:solidFill>
                  <a:srgbClr val="FF0000"/>
                </a:solidFill>
              </a:rPr>
              <a:t>religion.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people </a:t>
            </a:r>
            <a:r>
              <a:rPr lang="en-US" dirty="0">
                <a:solidFill>
                  <a:srgbClr val="FF0000"/>
                </a:solidFill>
              </a:rPr>
              <a:t>are free to worship </a:t>
            </a:r>
            <a:r>
              <a:rPr lang="en-US" dirty="0" smtClean="0">
                <a:solidFill>
                  <a:srgbClr val="FF0000"/>
                </a:solidFill>
              </a:rPr>
              <a:t>as they </a:t>
            </a:r>
            <a:r>
              <a:rPr lang="en-US" dirty="0">
                <a:solidFill>
                  <a:srgbClr val="FF0000"/>
                </a:solidFill>
              </a:rPr>
              <a:t>choose.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can express themselves in words, music, art or dress without fear of being punished by the government </a:t>
            </a:r>
          </a:p>
          <a:p>
            <a:r>
              <a:rPr lang="en-US" dirty="0" smtClean="0"/>
              <a:t>The </a:t>
            </a:r>
            <a:r>
              <a:rPr lang="en-US" dirty="0"/>
              <a:t>First Amendment gives us the right to express ideas even if they offend other people.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Amendment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620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3</a:t>
            </a:r>
            <a:r>
              <a:rPr lang="en-US" b="1" dirty="0"/>
              <a:t>. Freedom of the Press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0" y="1295400"/>
            <a:ext cx="4041775" cy="762000"/>
          </a:xfrm>
        </p:spPr>
        <p:txBody>
          <a:bodyPr/>
          <a:lstStyle/>
          <a:p>
            <a:r>
              <a:rPr lang="en-US" b="1" dirty="0"/>
              <a:t>4. Freedom of 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government cannot </a:t>
            </a:r>
            <a:r>
              <a:rPr lang="en-US" b="1" dirty="0" smtClean="0">
                <a:solidFill>
                  <a:srgbClr val="FF0000"/>
                </a:solidFill>
              </a:rPr>
              <a:t>censor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This means that the government cannot tell the press what it can or cannot print or broadcast. </a:t>
            </a:r>
            <a:endParaRPr lang="en-US" dirty="0" smtClean="0"/>
          </a:p>
          <a:p>
            <a:r>
              <a:rPr lang="en-US" dirty="0" smtClean="0"/>
              <a:t>The press includes </a:t>
            </a:r>
            <a:r>
              <a:rPr lang="en-US" dirty="0" smtClean="0">
                <a:solidFill>
                  <a:srgbClr val="FF0000"/>
                </a:solidFill>
              </a:rPr>
              <a:t>books</a:t>
            </a:r>
            <a:r>
              <a:rPr lang="en-US" dirty="0">
                <a:solidFill>
                  <a:srgbClr val="FF0000"/>
                </a:solidFill>
              </a:rPr>
              <a:t>, newspapers, magazines, radio, television, and the </a:t>
            </a:r>
            <a:r>
              <a:rPr lang="en-US" dirty="0" smtClean="0">
                <a:solidFill>
                  <a:srgbClr val="FF0000"/>
                </a:solidFill>
              </a:rPr>
              <a:t>internet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free press is important in a democracy.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have the right to gather in group as long as they are peaceful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Meetings</a:t>
            </a:r>
            <a:r>
              <a:rPr lang="en-US" dirty="0">
                <a:solidFill>
                  <a:srgbClr val="FF0000"/>
                </a:solidFill>
              </a:rPr>
              <a:t>, parades, and protests </a:t>
            </a:r>
            <a:r>
              <a:rPr lang="en-US" dirty="0"/>
              <a:t>are all forms of assembly. </a:t>
            </a:r>
          </a:p>
          <a:p>
            <a:r>
              <a:rPr lang="en-US" dirty="0" smtClean="0"/>
              <a:t>We </a:t>
            </a:r>
            <a:r>
              <a:rPr lang="en-US" dirty="0"/>
              <a:t>also have the right to associate with any group we want. </a:t>
            </a:r>
          </a:p>
        </p:txBody>
      </p:sp>
    </p:spTree>
    <p:extLst>
      <p:ext uri="{BB962C8B-B14F-4D97-AF65-F5344CB8AC3E}">
        <p14:creationId xmlns:p14="http://schemas.microsoft.com/office/powerpoint/2010/main" val="1376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Amendment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5. Freedom to Petition the </a:t>
            </a:r>
            <a:r>
              <a:rPr lang="en-US" b="1" dirty="0" smtClean="0"/>
              <a:t>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are able to make a formal </a:t>
            </a:r>
            <a:r>
              <a:rPr lang="en-US" dirty="0">
                <a:solidFill>
                  <a:srgbClr val="FF0000"/>
                </a:solidFill>
              </a:rPr>
              <a:t>request </a:t>
            </a:r>
            <a:r>
              <a:rPr lang="en-US" dirty="0" smtClean="0">
                <a:solidFill>
                  <a:srgbClr val="FF0000"/>
                </a:solidFill>
              </a:rPr>
              <a:t>to the government. </a:t>
            </a:r>
          </a:p>
          <a:p>
            <a:r>
              <a:rPr lang="en-US" dirty="0" smtClean="0"/>
              <a:t>It </a:t>
            </a:r>
            <a:r>
              <a:rPr lang="en-US" dirty="0"/>
              <a:t>may be a statement signed by many </a:t>
            </a:r>
            <a:r>
              <a:rPr lang="en-US" dirty="0" smtClean="0"/>
              <a:t>people or a </a:t>
            </a:r>
            <a:r>
              <a:rPr lang="en-US" dirty="0"/>
              <a:t>simple letter from one </a:t>
            </a:r>
            <a:r>
              <a:rPr lang="en-US" dirty="0" smtClean="0"/>
              <a:t>person.</a:t>
            </a:r>
          </a:p>
          <a:p>
            <a:r>
              <a:rPr lang="en-US" dirty="0" smtClean="0"/>
              <a:t>A </a:t>
            </a:r>
            <a:r>
              <a:rPr lang="en-US" dirty="0"/>
              <a:t>petition is a way to tell the government what you think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First Amendment rights given to all </a:t>
            </a:r>
            <a:r>
              <a:rPr lang="en-US" dirty="0" smtClean="0">
                <a:solidFill>
                  <a:srgbClr val="FF0000"/>
                </a:solidFill>
              </a:rPr>
              <a:t>Americans </a:t>
            </a:r>
            <a:r>
              <a:rPr lang="en-US" b="1" dirty="0" smtClean="0">
                <a:solidFill>
                  <a:srgbClr val="FF0000"/>
                </a:solidFill>
              </a:rPr>
              <a:t>DOES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allow citizens to do and say whatever they want.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</a:t>
            </a:r>
            <a:r>
              <a:rPr lang="en-US" dirty="0">
                <a:solidFill>
                  <a:srgbClr val="FF0000"/>
                </a:solidFill>
              </a:rPr>
              <a:t>person’s rights must be balanced against the rights </a:t>
            </a:r>
            <a:r>
              <a:rPr lang="en-US" dirty="0" smtClean="0">
                <a:solidFill>
                  <a:srgbClr val="FF0000"/>
                </a:solidFill>
              </a:rPr>
              <a:t>of others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cting </a:t>
            </a:r>
            <a:r>
              <a:rPr lang="en-US" dirty="0"/>
              <a:t>on your rights should not harm others or the community.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protect the rights of everyone, the government places limits on our civil liberties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Citizens </a:t>
            </a:r>
            <a:r>
              <a:rPr lang="en-US" dirty="0"/>
              <a:t>are expected to use their rights responsibly. 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means </a:t>
            </a:r>
            <a:r>
              <a:rPr lang="en-US" dirty="0"/>
              <a:t>that in using their individual rights they should not interfere with the rights of others.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ree </a:t>
            </a:r>
            <a:r>
              <a:rPr lang="en-US" dirty="0"/>
              <a:t>speech gives you the right to criticize public figures.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does not give you the right to tell lies about them.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Spreading </a:t>
            </a:r>
            <a:r>
              <a:rPr lang="en-US" dirty="0">
                <a:solidFill>
                  <a:srgbClr val="FF0000"/>
                </a:solidFill>
              </a:rPr>
              <a:t>lies that hurt someone’s reputation is a crime.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the lies are spoken, the crime is called </a:t>
            </a:r>
            <a:r>
              <a:rPr lang="en-US" b="1" dirty="0"/>
              <a:t>slander. 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lies are printed, the crime is called </a:t>
            </a:r>
            <a:r>
              <a:rPr lang="en-US" b="1" dirty="0"/>
              <a:t>libel.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Bill of Rights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			Limits </a:t>
            </a:r>
            <a:r>
              <a:rPr lang="en-US" sz="3200" dirty="0">
                <a:solidFill>
                  <a:srgbClr val="FF0000"/>
                </a:solidFill>
              </a:rPr>
              <a:t>on Civil </a:t>
            </a:r>
            <a:r>
              <a:rPr lang="en-US" sz="3200" dirty="0" smtClean="0">
                <a:solidFill>
                  <a:srgbClr val="FF0000"/>
                </a:solidFill>
              </a:rPr>
              <a:t>Liberty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18&quot;&gt;&lt;property id=&quot;20148&quot; value=&quot;5&quot;/&gt;&lt;property id=&quot;20300&quot; value=&quot;Slide 20 - &amp;quot;Lesson 3: Furthering Civil Liberties &amp;amp;#x09;&amp;amp;#x09;&amp;amp;#x09;&amp;amp;#x09;&amp;amp;#x09;Pages 141-145&amp;quot;&quot;/&gt;&lt;property id=&quot;20307&quot; value=&quot;259&quot;/&gt;&lt;/object&gt;&lt;object type=&quot;3&quot; unique_id=&quot;10020&quot;&gt;&lt;property id=&quot;20148&quot; value=&quot;5&quot;/&gt;&lt;property id=&quot;20300&quot; value=&quot;Slide 7 - &amp;quot;The Bill of Rights &amp;amp;#x09;&amp;amp;#x09;&amp;amp;#x09;Limits on Civil Liberty&amp;quot;&quot;/&gt;&lt;property id=&quot;20307&quot; value=&quot;262&quot;/&gt;&lt;/object&gt;&lt;object type=&quot;3&quot; unique_id=&quot;10021&quot;&gt;&lt;property id=&quot;20148&quot; value=&quot;5&quot;/&gt;&lt;property id=&quot;20300&quot; value=&quot;Slide 8 - &amp;quot;Why limit civil liberties?&amp;quot;&quot;/&gt;&lt;property id=&quot;20307&quot; value=&quot;263&quot;/&gt;&lt;/object&gt;&lt;object type=&quot;3&quot; unique_id=&quot;10023&quot;&gt;&lt;property id=&quot;20148&quot; value=&quot;5&quot;/&gt;&lt;property id=&quot;20300&quot; value=&quot;Slide 4 - &amp;quot;The First Amendment  &amp;amp;#x09;&amp;amp;#x09;&amp;amp;#x09;protects five basic freedoms&amp;quot;&quot;/&gt;&lt;property id=&quot;20307&quot; value=&quot;265&quot;/&gt;&lt;/object&gt;&lt;object type=&quot;3&quot; unique_id=&quot;10024&quot;&gt;&lt;property id=&quot;20148&quot; value=&quot;5&quot;/&gt;&lt;property id=&quot;20300&quot; value=&quot;Slide 18 - &amp;quot;The Seventh Amendment and The Ninth Amendment&amp;quot;&quot;/&gt;&lt;property id=&quot;20307&quot; value=&quot;275&quot;/&gt;&lt;/object&gt;&lt;object type=&quot;3&quot; unique_id=&quot;10025&quot;&gt;&lt;property id=&quot;20148&quot; value=&quot;5&quot;/&gt;&lt;property id=&quot;20300&quot; value=&quot;Slide 11 - &amp;quot;The Fifth Amendment&amp;quot;&quot;/&gt;&lt;property id=&quot;20307&quot; value=&quot;270&quot;/&gt;&lt;/object&gt;&lt;object type=&quot;3&quot; unique_id=&quot;10026&quot;&gt;&lt;property id=&quot;20148&quot; value=&quot;5&quot;/&gt;&lt;property id=&quot;20300&quot; value=&quot;Slide 5 - &amp;quot;The First Amendment &amp;quot;&quot;/&gt;&lt;property id=&quot;20307&quot; value=&quot;266&quot;/&gt;&lt;/object&gt;&lt;object type=&quot;3&quot; unique_id=&quot;10027&quot;&gt;&lt;property id=&quot;20148&quot; value=&quot;5&quot;/&gt;&lt;property id=&quot;20300&quot; value=&quot;Slide 23 - &amp;quot;The Fourteenth Amendment&amp;quot;&quot;/&gt;&lt;property id=&quot;20307&quot; value=&quot;279&quot;/&gt;&lt;/object&gt;&lt;object type=&quot;3&quot; unique_id=&quot;10028&quot;&gt;&lt;property id=&quot;20148&quot; value=&quot;5&quot;/&gt;&lt;property id=&quot;20300&quot; value=&quot;Slide 15 - &amp;quot;The Eighth Amendment&amp;quot;&quot;/&gt;&lt;property id=&quot;20307&quot; value=&quot;272&quot;/&gt;&lt;/object&gt;&lt;object type=&quot;3&quot; unique_id=&quot;10029&quot;&gt;&lt;property id=&quot;20148&quot; value=&quot;5&quot;/&gt;&lt;property id=&quot;20300&quot; value=&quot;Slide 10 - &amp;quot;Rights of the Accused&amp;quot;&quot;/&gt;&lt;property id=&quot;20307&quot; value=&quot;268&quot;/&gt;&lt;/object&gt;&lt;object type=&quot;3&quot; unique_id=&quot;10030&quot;&gt;&lt;property id=&quot;20148&quot; value=&quot;5&quot;/&gt;&lt;property id=&quot;20300&quot; value=&quot;Slide 6 - &amp;quot;The First Amendment &amp;quot;&quot;/&gt;&lt;property id=&quot;20307&quot; value=&quot;267&quot;/&gt;&lt;/object&gt;&lt;object type=&quot;3&quot; unique_id=&quot;10032&quot;&gt;&lt;property id=&quot;20148&quot; value=&quot;5&quot;/&gt;&lt;property id=&quot;20300&quot; value=&quot;Slide 24 - &amp;quot;The Fifteenth Amendment&amp;quot;&quot;/&gt;&lt;property id=&quot;20307&quot; value=&quot;280&quot;/&gt;&lt;/object&gt;&lt;object type=&quot;3&quot; unique_id=&quot;10034&quot;&gt;&lt;property id=&quot;20148&quot; value=&quot;5&quot;/&gt;&lt;property id=&quot;20300&quot; value=&quot;Slide 14 - &amp;quot;The Sixth Amendment&amp;quot;&quot;/&gt;&lt;property id=&quot;20307&quot; value=&quot;271&quot;/&gt;&lt;/object&gt;&lt;object type=&quot;3&quot; unique_id=&quot;10036&quot;&gt;&lt;property id=&quot;20148&quot; value=&quot;5&quot;/&gt;&lt;property id=&quot;20300&quot; value=&quot;Slide 19 - &amp;quot;The Tenth Amendment&amp;quot;&quot;/&gt;&lt;property id=&quot;20307&quot; value=&quot;276&quot;/&gt;&lt;/object&gt;&lt;object type=&quot;3&quot; unique_id=&quot;10040&quot;&gt;&lt;property id=&quot;20148&quot; value=&quot;5&quot;/&gt;&lt;property id=&quot;20300&quot; value=&quot;Slide 22 - &amp;quot;The Thirteenth Amendment&amp;quot;&quot;/&gt;&lt;property id=&quot;20307&quot; value=&quot;278&quot;/&gt;&lt;/object&gt;&lt;object type=&quot;3&quot; unique_id=&quot;10042&quot;&gt;&lt;property id=&quot;20148&quot; value=&quot;5&quot;/&gt;&lt;property id=&quot;20300&quot; value=&quot;Slide 17 - &amp;quot;The Second Amendment&amp;quot;&quot;/&gt;&lt;property id=&quot;20307&quot; value=&quot;274&quot;/&gt;&lt;/object&gt;&lt;object type=&quot;3&quot; unique_id=&quot;10044&quot;&gt;&lt;property id=&quot;20148&quot; value=&quot;5&quot;/&gt;&lt;property id=&quot;20300&quot; value=&quot;Slide 27 - &amp;quot;The Twenty-fourth Amendment The Twenty-sixth Amendment&amp;quot;&quot;/&gt;&lt;property id=&quot;20307&quot; value=&quot;283&quot;/&gt;&lt;/object&gt;&lt;object type=&quot;3&quot; unique_id=&quot;10046&quot;&gt;&lt;property id=&quot;20148&quot; value=&quot;5&quot;/&gt;&lt;property id=&quot;20300&quot; value=&quot;Slide 16 - &amp;quot;The Bill of Rights &amp;amp;#x09;&amp;amp;#x09;&amp;amp;#x09;Additional Protections&amp;quot;&quot;/&gt;&lt;property id=&quot;20307&quot; value=&quot;273&quot;/&gt;&lt;/object&gt;&lt;object type=&quot;3&quot; unique_id=&quot;10049&quot;&gt;&lt;property id=&quot;20148&quot; value=&quot;5&quot;/&gt;&lt;property id=&quot;20300&quot; value=&quot;Slide 21 - &amp;quot;Civil War Amendments&amp;quot;&quot;/&gt;&lt;property id=&quot;20307&quot; value=&quot;277&quot;/&gt;&lt;/object&gt;&lt;object type=&quot;3&quot; unique_id=&quot;10051&quot;&gt;&lt;property id=&quot;20148&quot; value=&quot;5&quot;/&gt;&lt;property id=&quot;20300&quot; value=&quot;Slide 25 - &amp;quot;Electoral Process and Voting Rights&amp;quot;&quot;/&gt;&lt;property id=&quot;20307&quot; value=&quot;281&quot;/&gt;&lt;/object&gt;&lt;object type=&quot;3&quot; unique_id=&quot;10053&quot;&gt;&lt;property id=&quot;20148&quot; value=&quot;5&quot;/&gt;&lt;property id=&quot;20300&quot; value=&quot;Slide 26 - &amp;quot;The Nineteenth Amendment The Twenty-Third Amendment&amp;quot;&quot;/&gt;&lt;property id=&quot;20307&quot; value=&quot;282&quot;/&gt;&lt;/object&gt;&lt;object type=&quot;3&quot; unique_id=&quot;10359&quot;&gt;&lt;property id=&quot;20148&quot; value=&quot;5&quot;/&gt;&lt;property id=&quot;20300&quot; value=&quot;Slide 1 - &amp;quot;Chapter 4: &amp;quot;&quot;/&gt;&lt;property id=&quot;20307&quot; value=&quot;256&quot;/&gt;&lt;/object&gt;&lt;object type=&quot;3&quot; unique_id=&quot;10360&quot;&gt;&lt;property id=&quot;20148&quot; value=&quot;5&quot;/&gt;&lt;property id=&quot;20300&quot; value=&quot;Slide 2 - &amp;quot;Lesson 1: The First Amendment &amp;amp;#x09;&amp;amp;#x09;&amp;amp;#x09;&amp;amp;#x09;Pages 128-132&amp;quot;&quot;/&gt;&lt;property id=&quot;20307&quot; value=&quot;257&quot;/&gt;&lt;/object&gt;&lt;object type=&quot;3&quot; unique_id=&quot;10361&quot;&gt;&lt;property id=&quot;20148&quot; value=&quot;5&quot;/&gt;&lt;property id=&quot;20300&quot; value=&quot;Slide 3 - &amp;quot;Guaranteeing Civil Liberties&amp;quot;&quot;/&gt;&lt;property id=&quot;20307&quot; value=&quot;261&quot;/&gt;&lt;/object&gt;&lt;object type=&quot;3&quot; unique_id=&quot;10362&quot;&gt;&lt;property id=&quot;20148&quot; value=&quot;5&quot;/&gt;&lt;property id=&quot;20300&quot; value=&quot;Slide 9 - &amp;quot;Lesson 2: Other Bill of Rights Protections&amp;amp;#x09;&amp;amp;#x09;&amp;amp;#x09;&amp;amp;#x09;&amp;amp;#x09;&amp;amp;#x09;Pages134-139&amp;quot;&quot;/&gt;&lt;property id=&quot;20307&quot; value=&quot;258&quot;/&gt;&lt;/object&gt;&lt;object type=&quot;3&quot; unique_id=&quot;10363&quot;&gt;&lt;property id=&quot;20148&quot; value=&quot;5&quot;/&gt;&lt;property id=&quot;20300&quot; value=&quot;Slide 12 - &amp;quot;The Fifth Amendment&amp;quot;&quot;/&gt;&lt;property id=&quot;20307&quot; value=&quot;284&quot;/&gt;&lt;/object&gt;&lt;object type=&quot;3&quot; unique_id=&quot;10449&quot;&gt;&lt;property id=&quot;20148&quot; value=&quot;5&quot;/&gt;&lt;property id=&quot;20300&quot; value=&quot;Slide 13&quot;/&gt;&lt;property id=&quot;20307&quot; value=&quot;285&quot;/&gt;&lt;/object&gt;&lt;object type=&quot;3&quot; unique_id=&quot;10954&quot;&gt;&lt;property id=&quot;20148&quot; value=&quot;5&quot;/&gt;&lt;property id=&quot;20300&quot; value=&quot;Slide 28 - &amp;quot;You’ve Got Rights&amp;quot;&quot;/&gt;&lt;property id=&quot;20307&quot; value=&quot;286&quot;/&gt;&lt;/object&gt;&lt;/object&gt;&lt;object type=&quot;8&quot; unique_id=&quot;1035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5641</TotalTime>
  <Words>2081</Words>
  <Application>Microsoft Office PowerPoint</Application>
  <PresentationFormat>On-screen Show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Chapter 4: </vt:lpstr>
      <vt:lpstr>Lesson 1: The First Amendment     Pages 128-132</vt:lpstr>
      <vt:lpstr>Guaranteeing Civil Liberties</vt:lpstr>
      <vt:lpstr>Guaranteeing Civil Liberties</vt:lpstr>
      <vt:lpstr>PowerPoint Presentation</vt:lpstr>
      <vt:lpstr>The First Amendment     protects five basic freedoms</vt:lpstr>
      <vt:lpstr>The First Amendment </vt:lpstr>
      <vt:lpstr>The First Amendment </vt:lpstr>
      <vt:lpstr>The Bill of Rights    Limits on Civil Liberty</vt:lpstr>
      <vt:lpstr>Why limit civil liberties?</vt:lpstr>
      <vt:lpstr>Lesson 2: Other Bill of Rights Protections      Pages134-139</vt:lpstr>
      <vt:lpstr>Rights of the Accused</vt:lpstr>
      <vt:lpstr>PowerPoint Presentation</vt:lpstr>
      <vt:lpstr>The Fourth Amendment</vt:lpstr>
      <vt:lpstr>The Fifth Amendment</vt:lpstr>
      <vt:lpstr>The Fifth Amendment</vt:lpstr>
      <vt:lpstr>Miranda v. Arizona (1966)</vt:lpstr>
      <vt:lpstr>Miranda v. Arizona (1966)</vt:lpstr>
      <vt:lpstr>Miranda v. Arizona (1966)</vt:lpstr>
      <vt:lpstr>The Sixth Amendment</vt:lpstr>
      <vt:lpstr>The Eighth Amendment</vt:lpstr>
      <vt:lpstr>The Bill of Rights    Additional Protections</vt:lpstr>
      <vt:lpstr>PowerPoint Presentation</vt:lpstr>
      <vt:lpstr>The Second Amendment</vt:lpstr>
      <vt:lpstr>The Third Amendment</vt:lpstr>
      <vt:lpstr>PowerPoint Presentation</vt:lpstr>
      <vt:lpstr>The Seventh Amendment </vt:lpstr>
      <vt:lpstr>The Ninth Amendment</vt:lpstr>
      <vt:lpstr>The Tenth Amendment</vt:lpstr>
      <vt:lpstr>Lesson 3: Furthering Civil Liberties      Pages 141-145</vt:lpstr>
      <vt:lpstr>Civil War Amendments</vt:lpstr>
      <vt:lpstr>PowerPoint Presentation</vt:lpstr>
      <vt:lpstr>Civil War Amendments</vt:lpstr>
      <vt:lpstr>The Thirteenth Amendment</vt:lpstr>
      <vt:lpstr>The Fourteenth Amendment</vt:lpstr>
      <vt:lpstr>The Fifteenth Amendment</vt:lpstr>
      <vt:lpstr>Electoral Process and Voting Rights</vt:lpstr>
      <vt:lpstr>The Seventeenth Amendment</vt:lpstr>
      <vt:lpstr>The Nineteenth Amendment The Twenty-Third Amendment</vt:lpstr>
      <vt:lpstr>The Twenty-fourth Amendment The Twenty-sixth Amendment</vt:lpstr>
      <vt:lpstr>PowerPoint Presentation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Dvsdsys</dc:creator>
  <cp:lastModifiedBy> </cp:lastModifiedBy>
  <cp:revision>98</cp:revision>
  <cp:lastPrinted>2017-12-11T16:04:50Z</cp:lastPrinted>
  <dcterms:created xsi:type="dcterms:W3CDTF">2015-11-17T18:55:07Z</dcterms:created>
  <dcterms:modified xsi:type="dcterms:W3CDTF">2018-11-12T19:14:16Z</dcterms:modified>
</cp:coreProperties>
</file>